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  <p:embeddedFont>
      <p:font typeface="Poppins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.svg"/><Relationship Id="rId2" Type="http://schemas.openxmlformats.org/officeDocument/2006/relationships/image" Target="../media/image1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.svg"/><Relationship Id="rId21" Type="http://schemas.openxmlformats.org/officeDocument/2006/relationships/image" Target="../media/image42.svg"/><Relationship Id="rId7" Type="http://schemas.openxmlformats.org/officeDocument/2006/relationships/image" Target="../media/image12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24" Type="http://schemas.openxmlformats.org/officeDocument/2006/relationships/image" Target="../media/image45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image" Target="../media/image13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svg"/><Relationship Id="rId5" Type="http://schemas.openxmlformats.org/officeDocument/2006/relationships/image" Target="../media/image1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1728" y="439228"/>
            <a:ext cx="2028669" cy="1014335"/>
          </a:xfrm>
          <a:custGeom>
            <a:avLst/>
            <a:gdLst/>
            <a:ahLst/>
            <a:cxnLst/>
            <a:rect l="l" t="t" r="r" b="b"/>
            <a:pathLst>
              <a:path w="2028669" h="1014335">
                <a:moveTo>
                  <a:pt x="0" y="0"/>
                </a:moveTo>
                <a:lnTo>
                  <a:pt x="2028669" y="0"/>
                </a:lnTo>
                <a:lnTo>
                  <a:pt x="2028669" y="1014335"/>
                </a:lnTo>
                <a:lnTo>
                  <a:pt x="0" y="101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31900" y="936871"/>
            <a:ext cx="3981019" cy="29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9"/>
              </a:lnSpc>
            </a:pPr>
            <a:r>
              <a:rPr lang="en-US" sz="1903">
                <a:solidFill>
                  <a:srgbClr val="000000"/>
                </a:solidFill>
                <a:latin typeface="Poppins Semi-Bold"/>
              </a:rPr>
              <a:t>ANYTHING, ANYTIME, ANYWHERE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1607" y="598435"/>
            <a:ext cx="3451663" cy="24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5"/>
              </a:lnSpc>
            </a:pPr>
            <a:r>
              <a:rPr lang="en-US" sz="1627">
                <a:solidFill>
                  <a:srgbClr val="000000"/>
                </a:solidFill>
                <a:latin typeface="Poppins"/>
              </a:rPr>
              <a:t>GRAB A VISCAN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988" y="2207046"/>
            <a:ext cx="4000557" cy="168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49"/>
              </a:lnSpc>
            </a:pPr>
            <a:r>
              <a:rPr lang="en-US" sz="10745">
                <a:solidFill>
                  <a:srgbClr val="000000"/>
                </a:solidFill>
                <a:latin typeface="Poppins Bold"/>
              </a:rPr>
              <a:t>GRAB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8760" y="5265014"/>
            <a:ext cx="5525666" cy="15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74"/>
              </a:lnSpc>
            </a:pPr>
            <a:r>
              <a:rPr lang="en-US" sz="9977">
                <a:solidFill>
                  <a:srgbClr val="0E8388"/>
                </a:solidFill>
                <a:latin typeface="Poppins Bold"/>
              </a:rPr>
              <a:t>VISCAN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9820" y="7464752"/>
            <a:ext cx="4780894" cy="45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979" spc="128">
                <a:solidFill>
                  <a:srgbClr val="000000"/>
                </a:solidFill>
                <a:latin typeface="Poppins Semi-Bold"/>
              </a:rPr>
              <a:t>Francis Mark Baguion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81141" y="3350739"/>
            <a:ext cx="2087608" cy="258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2"/>
              </a:lnSpc>
            </a:pPr>
            <a:r>
              <a:rPr lang="en-US" sz="16624">
                <a:solidFill>
                  <a:srgbClr val="FDB034"/>
                </a:solidFill>
                <a:latin typeface="Poppins Bold"/>
              </a:rPr>
              <a:t>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820" y="7915625"/>
            <a:ext cx="4780894" cy="22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6"/>
              </a:lnSpc>
            </a:pPr>
            <a:r>
              <a:rPr lang="en-US" sz="1479" spc="63">
                <a:solidFill>
                  <a:srgbClr val="000000"/>
                </a:solidFill>
                <a:latin typeface="Poppins Semi-Bold"/>
              </a:rPr>
              <a:t>BSCS - II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9820" y="8705792"/>
            <a:ext cx="3297469" cy="23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7"/>
              </a:lnSpc>
            </a:pPr>
            <a:r>
              <a:rPr lang="en-US" sz="1576">
                <a:solidFill>
                  <a:srgbClr val="000000"/>
                </a:solidFill>
                <a:latin typeface="Poppins Semi-Bold"/>
              </a:rPr>
              <a:t>APPLICATION DEVELOPMENT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9820" y="9025439"/>
            <a:ext cx="3297469" cy="23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7"/>
              </a:lnSpc>
            </a:pPr>
            <a:r>
              <a:rPr lang="en-US" sz="1576">
                <a:solidFill>
                  <a:srgbClr val="000000"/>
                </a:solidFill>
                <a:latin typeface="Poppins Semi-Bold"/>
              </a:rPr>
              <a:t>EVENT DRIVEN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834" y="2254798"/>
            <a:ext cx="4152896" cy="4152896"/>
          </a:xfrm>
          <a:custGeom>
            <a:avLst/>
            <a:gdLst/>
            <a:ahLst/>
            <a:cxnLst/>
            <a:rect l="l" t="t" r="r" b="b"/>
            <a:pathLst>
              <a:path w="4152896" h="4152896">
                <a:moveTo>
                  <a:pt x="0" y="0"/>
                </a:moveTo>
                <a:lnTo>
                  <a:pt x="4152895" y="0"/>
                </a:lnTo>
                <a:lnTo>
                  <a:pt x="4152895" y="4152895"/>
                </a:lnTo>
                <a:lnTo>
                  <a:pt x="0" y="415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3728" y="2575692"/>
            <a:ext cx="3511106" cy="35111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  <a:ln w="85725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61229" y="2253190"/>
            <a:ext cx="4156111" cy="4156111"/>
          </a:xfrm>
          <a:custGeom>
            <a:avLst/>
            <a:gdLst/>
            <a:ahLst/>
            <a:cxnLst/>
            <a:rect l="l" t="t" r="r" b="b"/>
            <a:pathLst>
              <a:path w="4156111" h="4156111">
                <a:moveTo>
                  <a:pt x="0" y="0"/>
                </a:moveTo>
                <a:lnTo>
                  <a:pt x="4156111" y="0"/>
                </a:lnTo>
                <a:lnTo>
                  <a:pt x="4156111" y="4156111"/>
                </a:lnTo>
                <a:lnTo>
                  <a:pt x="0" y="415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88447" y="2575692"/>
            <a:ext cx="3511106" cy="35111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  <a:ln w="85725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1391" y="2253190"/>
            <a:ext cx="4156111" cy="4156111"/>
          </a:xfrm>
          <a:custGeom>
            <a:avLst/>
            <a:gdLst/>
            <a:ahLst/>
            <a:cxnLst/>
            <a:rect l="l" t="t" r="r" b="b"/>
            <a:pathLst>
              <a:path w="4156111" h="4156111">
                <a:moveTo>
                  <a:pt x="0" y="0"/>
                </a:moveTo>
                <a:lnTo>
                  <a:pt x="4156111" y="0"/>
                </a:lnTo>
                <a:lnTo>
                  <a:pt x="4156111" y="4156111"/>
                </a:lnTo>
                <a:lnTo>
                  <a:pt x="0" y="415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663732" y="2575692"/>
            <a:ext cx="3511106" cy="35111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  <a:ln w="85725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45927" y="2833179"/>
            <a:ext cx="2996145" cy="299613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921213" y="2833179"/>
            <a:ext cx="2996145" cy="299613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969" r="-196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1342907" y="10045879"/>
            <a:ext cx="20973813" cy="734301"/>
            <a:chOff x="0" y="0"/>
            <a:chExt cx="11607985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88624" y="10045879"/>
            <a:ext cx="13310752" cy="734301"/>
            <a:chOff x="0" y="0"/>
            <a:chExt cx="7366854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131384" y="10045879"/>
            <a:ext cx="10025232" cy="734301"/>
            <a:chOff x="0" y="0"/>
            <a:chExt cx="554847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10520999">
            <a:off x="11207526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0"/>
                </a:moveTo>
                <a:lnTo>
                  <a:pt x="8711052" y="0"/>
                </a:lnTo>
                <a:lnTo>
                  <a:pt x="8711052" y="3037979"/>
                </a:lnTo>
                <a:lnTo>
                  <a:pt x="0" y="303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201626" flipV="1">
            <a:off x="-1657835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3037979"/>
                </a:moveTo>
                <a:lnTo>
                  <a:pt x="8711051" y="3037979"/>
                </a:lnTo>
                <a:lnTo>
                  <a:pt x="8711051" y="0"/>
                </a:lnTo>
                <a:lnTo>
                  <a:pt x="0" y="0"/>
                </a:lnTo>
                <a:lnTo>
                  <a:pt x="0" y="30379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60599" y="2984085"/>
            <a:ext cx="2381206" cy="2778752"/>
          </a:xfrm>
          <a:custGeom>
            <a:avLst/>
            <a:gdLst/>
            <a:ahLst/>
            <a:cxnLst/>
            <a:rect l="l" t="t" r="r" b="b"/>
            <a:pathLst>
              <a:path w="2381206" h="2778752">
                <a:moveTo>
                  <a:pt x="0" y="0"/>
                </a:moveTo>
                <a:lnTo>
                  <a:pt x="2381205" y="0"/>
                </a:lnTo>
                <a:lnTo>
                  <a:pt x="2381205" y="2778752"/>
                </a:lnTo>
                <a:lnTo>
                  <a:pt x="0" y="2778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38256" y="6468745"/>
            <a:ext cx="43020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C#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6236" y="6983095"/>
            <a:ext cx="3106090" cy="79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Programming Language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86240" y="6983095"/>
            <a:ext cx="3106090" cy="39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Database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66240" y="6983095"/>
            <a:ext cx="3106090" cy="39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Framework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97707" y="6468745"/>
            <a:ext cx="40831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MySQL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63703" y="6468745"/>
            <a:ext cx="43111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Guna UI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77762" y="1019175"/>
            <a:ext cx="6532476" cy="64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199" spc="-125">
                <a:solidFill>
                  <a:srgbClr val="000000"/>
                </a:solidFill>
                <a:latin typeface="Poppins Bold"/>
              </a:rPr>
              <a:t>Technology Used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98898" r="-9889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1071" y="5394958"/>
            <a:ext cx="7614174" cy="56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3606" spc="1413">
                <a:solidFill>
                  <a:srgbClr val="000000"/>
                </a:solidFill>
                <a:latin typeface="Poppins Semi-Bold"/>
              </a:rPr>
              <a:t>For Your Attention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4729" y="3875590"/>
            <a:ext cx="7538244" cy="163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1"/>
              </a:lnSpc>
            </a:pPr>
            <a:r>
              <a:rPr lang="en-US" sz="10518">
                <a:solidFill>
                  <a:srgbClr val="0E8388"/>
                </a:solidFill>
                <a:latin typeface="Poppins Bold"/>
              </a:rPr>
              <a:t>Thank You</a:t>
            </a:r>
          </a:p>
        </p:txBody>
      </p:sp>
      <p:sp>
        <p:nvSpPr>
          <p:cNvPr id="17" name="Freeform 17"/>
          <p:cNvSpPr/>
          <p:nvPr/>
        </p:nvSpPr>
        <p:spPr>
          <a:xfrm>
            <a:off x="341728" y="439228"/>
            <a:ext cx="2028669" cy="1014335"/>
          </a:xfrm>
          <a:custGeom>
            <a:avLst/>
            <a:gdLst/>
            <a:ahLst/>
            <a:cxnLst/>
            <a:rect l="l" t="t" r="r" b="b"/>
            <a:pathLst>
              <a:path w="2028669" h="1014335">
                <a:moveTo>
                  <a:pt x="0" y="0"/>
                </a:moveTo>
                <a:lnTo>
                  <a:pt x="2028669" y="0"/>
                </a:lnTo>
                <a:lnTo>
                  <a:pt x="2028669" y="1014335"/>
                </a:lnTo>
                <a:lnTo>
                  <a:pt x="0" y="101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631900" y="936871"/>
            <a:ext cx="3981019" cy="29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9"/>
              </a:lnSpc>
            </a:pPr>
            <a:r>
              <a:rPr lang="en-US" sz="1903">
                <a:solidFill>
                  <a:srgbClr val="000000"/>
                </a:solidFill>
                <a:latin typeface="Poppins Semi-Bold"/>
              </a:rPr>
              <a:t>ANYTHING, ANYTIME, ANYWHERE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1607" y="598435"/>
            <a:ext cx="3451663" cy="24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5"/>
              </a:lnSpc>
            </a:pPr>
            <a:r>
              <a:rPr lang="en-US" sz="1627">
                <a:solidFill>
                  <a:srgbClr val="000000"/>
                </a:solidFill>
                <a:latin typeface="Poppins"/>
              </a:rPr>
              <a:t>GRAB A VISCAN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78727" flipV="1">
            <a:off x="917253" y="1933699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40775" y="946396"/>
            <a:ext cx="857867" cy="85786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2862" y="2226096"/>
            <a:ext cx="604566" cy="6045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25201" y="681913"/>
            <a:ext cx="637633" cy="637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336" y="0"/>
            <a:ext cx="8711832" cy="10287000"/>
            <a:chOff x="0" y="0"/>
            <a:chExt cx="21042033" cy="248465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41995" cy="24846662"/>
            </a:xfrm>
            <a:custGeom>
              <a:avLst/>
              <a:gdLst/>
              <a:ahLst/>
              <a:cxnLst/>
              <a:rect l="l" t="t" r="r" b="b"/>
              <a:pathLst>
                <a:path w="21041995" h="24846662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141557"/>
                  </a:lnTo>
                  <a:lnTo>
                    <a:pt x="21041995" y="24065103"/>
                  </a:lnTo>
                  <a:lnTo>
                    <a:pt x="21041995" y="24065103"/>
                  </a:lnTo>
                  <a:cubicBezTo>
                    <a:pt x="21035772" y="22316314"/>
                    <a:pt x="20592160" y="17791937"/>
                    <a:pt x="16774033" y="12121388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94701" r="-1522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2903702">
            <a:off x="-6099048" y="6299337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513041" y="1365804"/>
            <a:ext cx="7194167" cy="140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3223" spc="-96">
                <a:solidFill>
                  <a:srgbClr val="000000"/>
                </a:solidFill>
                <a:latin typeface="Poppins Bold"/>
              </a:rPr>
              <a:t>Known as the second widest campus in the Philippines in terms of land area.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30312" y="3223819"/>
            <a:ext cx="5159627" cy="46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Poppins"/>
              </a:rPr>
              <a:t>Campus Grounds - 61.6 ha.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70846" y="5143500"/>
            <a:ext cx="6478557" cy="84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902" spc="-87">
                <a:solidFill>
                  <a:srgbClr val="000000"/>
                </a:solidFill>
                <a:latin typeface="Poppins Bold"/>
              </a:rPr>
              <a:t>Only less than 30% owns a personal vehicle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530312" y="8751133"/>
            <a:ext cx="2028669" cy="1014335"/>
          </a:xfrm>
          <a:custGeom>
            <a:avLst/>
            <a:gdLst/>
            <a:ahLst/>
            <a:cxnLst/>
            <a:rect l="l" t="t" r="r" b="b"/>
            <a:pathLst>
              <a:path w="2028669" h="1014335">
                <a:moveTo>
                  <a:pt x="0" y="0"/>
                </a:moveTo>
                <a:lnTo>
                  <a:pt x="2028669" y="0"/>
                </a:lnTo>
                <a:lnTo>
                  <a:pt x="2028669" y="1014334"/>
                </a:lnTo>
                <a:lnTo>
                  <a:pt x="0" y="1014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820484" y="9248775"/>
            <a:ext cx="3981019" cy="29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9"/>
              </a:lnSpc>
            </a:pPr>
            <a:r>
              <a:rPr lang="en-US" sz="1903">
                <a:solidFill>
                  <a:srgbClr val="000000"/>
                </a:solidFill>
                <a:latin typeface="Poppins Semi-Bold"/>
              </a:rPr>
              <a:t>ANYTHING, ANYTIME, ANYWHERE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80191" y="8910339"/>
            <a:ext cx="3451663" cy="24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5"/>
              </a:lnSpc>
            </a:pPr>
            <a:r>
              <a:rPr lang="en-US" sz="1627">
                <a:solidFill>
                  <a:srgbClr val="000000"/>
                </a:solidFill>
                <a:latin typeface="Poppins"/>
              </a:rPr>
              <a:t>GRAB A VISCAN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18829" y="2954304"/>
            <a:ext cx="7340471" cy="6282219"/>
          </a:xfrm>
          <a:custGeom>
            <a:avLst/>
            <a:gdLst/>
            <a:ahLst/>
            <a:cxnLst/>
            <a:rect l="l" t="t" r="r" b="b"/>
            <a:pathLst>
              <a:path w="7340471" h="6282219">
                <a:moveTo>
                  <a:pt x="0" y="0"/>
                </a:moveTo>
                <a:lnTo>
                  <a:pt x="7340471" y="0"/>
                </a:lnTo>
                <a:lnTo>
                  <a:pt x="7340471" y="6282220"/>
                </a:lnTo>
                <a:lnTo>
                  <a:pt x="0" y="628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39988" y="5490516"/>
            <a:ext cx="2028669" cy="1014335"/>
          </a:xfrm>
          <a:custGeom>
            <a:avLst/>
            <a:gdLst/>
            <a:ahLst/>
            <a:cxnLst/>
            <a:rect l="l" t="t" r="r" b="b"/>
            <a:pathLst>
              <a:path w="2028669" h="1014335">
                <a:moveTo>
                  <a:pt x="0" y="0"/>
                </a:moveTo>
                <a:lnTo>
                  <a:pt x="2028669" y="0"/>
                </a:lnTo>
                <a:lnTo>
                  <a:pt x="2028669" y="1014334"/>
                </a:lnTo>
                <a:lnTo>
                  <a:pt x="0" y="1014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47119" y="6174320"/>
            <a:ext cx="6519160" cy="2412089"/>
          </a:xfrm>
          <a:custGeom>
            <a:avLst/>
            <a:gdLst/>
            <a:ahLst/>
            <a:cxnLst/>
            <a:rect l="l" t="t" r="r" b="b"/>
            <a:pathLst>
              <a:path w="6519160" h="2412089">
                <a:moveTo>
                  <a:pt x="0" y="0"/>
                </a:moveTo>
                <a:lnTo>
                  <a:pt x="6519160" y="0"/>
                </a:lnTo>
                <a:lnTo>
                  <a:pt x="6519160" y="2412089"/>
                </a:lnTo>
                <a:lnTo>
                  <a:pt x="0" y="2412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91003" y="1123617"/>
            <a:ext cx="7538637" cy="68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Proposed 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27182" y="3075536"/>
            <a:ext cx="2023184" cy="490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spc="-49">
                <a:solidFill>
                  <a:srgbClr val="000000"/>
                </a:solidFill>
                <a:latin typeface="Poppins Bold"/>
              </a:rPr>
              <a:t>Offers delivery services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27182" y="8618648"/>
            <a:ext cx="2023184" cy="2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spc="-49">
                <a:solidFill>
                  <a:srgbClr val="000000"/>
                </a:solidFill>
                <a:latin typeface="Poppins Bold"/>
              </a:rPr>
              <a:t>Convenient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59514" y="5921716"/>
            <a:ext cx="2023184" cy="2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spc="-49">
                <a:solidFill>
                  <a:srgbClr val="000000"/>
                </a:solidFill>
                <a:latin typeface="Poppins Bold"/>
              </a:rPr>
              <a:t>Fast transaction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0299" y="4285582"/>
            <a:ext cx="2116041" cy="39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2"/>
              </a:lnSpc>
            </a:pPr>
            <a:r>
              <a:rPr lang="en-US" sz="1235" spc="-37">
                <a:solidFill>
                  <a:srgbClr val="FFFFFF"/>
                </a:solidFill>
                <a:latin typeface="Poppins Bold"/>
              </a:rPr>
              <a:t>Income generating application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20299" y="7487313"/>
            <a:ext cx="2116041" cy="45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1"/>
              </a:lnSpc>
            </a:pPr>
            <a:r>
              <a:rPr lang="en-US" sz="1550" spc="-46">
                <a:solidFill>
                  <a:srgbClr val="FFFFFF"/>
                </a:solidFill>
                <a:latin typeface="Poppins Bold"/>
              </a:rPr>
              <a:t>Connects the community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1161" y="3173328"/>
            <a:ext cx="6375278" cy="219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6"/>
              </a:lnSpc>
            </a:pPr>
            <a:r>
              <a:rPr lang="en-US" sz="3336">
                <a:solidFill>
                  <a:srgbClr val="000000"/>
                </a:solidFill>
                <a:latin typeface="Poppins Bold"/>
              </a:rPr>
              <a:t>Grab A Viscan</a:t>
            </a:r>
            <a:r>
              <a:rPr lang="en-US" sz="3336">
                <a:solidFill>
                  <a:srgbClr val="000000"/>
                </a:solidFill>
                <a:latin typeface="Poppins"/>
              </a:rPr>
              <a:t> - A two-way delivery application that connects the user for delivery  and errand.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1361" y="4584074"/>
            <a:ext cx="21494542" cy="6357176"/>
            <a:chOff x="0" y="0"/>
            <a:chExt cx="5661114" cy="1674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1114" cy="1674318"/>
            </a:xfrm>
            <a:custGeom>
              <a:avLst/>
              <a:gdLst/>
              <a:ahLst/>
              <a:cxnLst/>
              <a:rect l="l" t="t" r="r" b="b"/>
              <a:pathLst>
                <a:path w="5661114" h="1674318">
                  <a:moveTo>
                    <a:pt x="0" y="0"/>
                  </a:moveTo>
                  <a:lnTo>
                    <a:pt x="5661114" y="0"/>
                  </a:lnTo>
                  <a:lnTo>
                    <a:pt x="5661114" y="1674318"/>
                  </a:lnTo>
                  <a:lnTo>
                    <a:pt x="0" y="1674318"/>
                  </a:ln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661114" cy="167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1207" y="32255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86442" y="34207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00426" y="35347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64174" y="32255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59408" y="34207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73392" y="35347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36093" y="32255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1327" y="34207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45311" y="35347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08012" y="32255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03246" y="34207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17230" y="35347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311879" y="3946233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84845" y="3946233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668925" y="3875415"/>
            <a:ext cx="1123117" cy="1123117"/>
          </a:xfrm>
          <a:custGeom>
            <a:avLst/>
            <a:gdLst/>
            <a:ahLst/>
            <a:cxnLst/>
            <a:rect l="l" t="t" r="r" b="b"/>
            <a:pathLst>
              <a:path w="1123117" h="1123117">
                <a:moveTo>
                  <a:pt x="0" y="0"/>
                </a:moveTo>
                <a:lnTo>
                  <a:pt x="1123116" y="0"/>
                </a:lnTo>
                <a:lnTo>
                  <a:pt x="1123116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828683" y="3946233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74682" y="1019175"/>
            <a:ext cx="7538637" cy="68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Project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6994725"/>
            <a:ext cx="3713796" cy="60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825">
                <a:solidFill>
                  <a:srgbClr val="FFFFFF"/>
                </a:solidFill>
                <a:latin typeface="Poppins"/>
              </a:rPr>
              <a:t>Runner earning through errand and request completion.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7793" y="6042689"/>
            <a:ext cx="3175609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spc="-74">
                <a:solidFill>
                  <a:srgbClr val="FFFFFF"/>
                </a:solidFill>
                <a:latin typeface="Poppins Bold"/>
              </a:rPr>
              <a:t>Income Generation through delivery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01666" y="6994725"/>
            <a:ext cx="3713796" cy="120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825">
                <a:solidFill>
                  <a:srgbClr val="FFFFFF"/>
                </a:solidFill>
                <a:latin typeface="Poppins"/>
              </a:rPr>
              <a:t>dynamic pricing model that adjusts delivery fees based on factors such as demand (user defined)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00743" y="6042689"/>
            <a:ext cx="3715643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spc="-74">
                <a:solidFill>
                  <a:srgbClr val="FFFFFF"/>
                </a:solidFill>
                <a:latin typeface="Poppins Bold"/>
              </a:rPr>
              <a:t>Delivery Fee Optimization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73585" y="6994725"/>
            <a:ext cx="3713796" cy="150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825">
                <a:solidFill>
                  <a:srgbClr val="FFFFFF"/>
                </a:solidFill>
                <a:latin typeface="Poppins"/>
              </a:rPr>
              <a:t>Partner with restaurants and stores to offer targeted promotions and advertising within the app, generating revenue streams.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7648" y="6042689"/>
            <a:ext cx="3365670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spc="-74">
                <a:solidFill>
                  <a:srgbClr val="FFFFFF"/>
                </a:solidFill>
                <a:latin typeface="Poppins Bold"/>
              </a:rPr>
              <a:t>Marketing &amp; Promotions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45504" y="6994725"/>
            <a:ext cx="3713796" cy="180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825">
                <a:solidFill>
                  <a:srgbClr val="FFFFFF"/>
                </a:solidFill>
                <a:latin typeface="Poppins"/>
              </a:rPr>
              <a:t>Customers can post requests for deliveries (food, belongings, essentials, etc.) or errands (pick-up, drop-off items, etc.). They can specify details like location and items.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45504" y="6042689"/>
            <a:ext cx="3713796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spc="-74">
                <a:solidFill>
                  <a:srgbClr val="FFFFFF"/>
                </a:solidFill>
                <a:latin typeface="Poppins Bold"/>
              </a:rPr>
              <a:t>Delivery and errand request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018150" y="5932743"/>
            <a:ext cx="13655680" cy="7561980"/>
            <a:chOff x="0" y="0"/>
            <a:chExt cx="73389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891" cy="406400"/>
            </a:xfrm>
            <a:custGeom>
              <a:avLst/>
              <a:gdLst/>
              <a:ahLst/>
              <a:cxnLst/>
              <a:rect l="l" t="t" r="r" b="b"/>
              <a:pathLst>
                <a:path w="733891" h="406400">
                  <a:moveTo>
                    <a:pt x="530691" y="0"/>
                  </a:moveTo>
                  <a:cubicBezTo>
                    <a:pt x="642915" y="0"/>
                    <a:pt x="733891" y="90976"/>
                    <a:pt x="733891" y="203200"/>
                  </a:cubicBezTo>
                  <a:cubicBezTo>
                    <a:pt x="733891" y="315424"/>
                    <a:pt x="642915" y="406400"/>
                    <a:pt x="530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3389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650470" y="5932743"/>
            <a:ext cx="13655680" cy="7561980"/>
            <a:chOff x="0" y="0"/>
            <a:chExt cx="73389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3891" cy="406400"/>
            </a:xfrm>
            <a:custGeom>
              <a:avLst/>
              <a:gdLst/>
              <a:ahLst/>
              <a:cxnLst/>
              <a:rect l="l" t="t" r="r" b="b"/>
              <a:pathLst>
                <a:path w="733891" h="406400">
                  <a:moveTo>
                    <a:pt x="530691" y="0"/>
                  </a:moveTo>
                  <a:cubicBezTo>
                    <a:pt x="642915" y="0"/>
                    <a:pt x="733891" y="90976"/>
                    <a:pt x="733891" y="203200"/>
                  </a:cubicBezTo>
                  <a:cubicBezTo>
                    <a:pt x="733891" y="315424"/>
                    <a:pt x="642915" y="406400"/>
                    <a:pt x="530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3389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10165" y="1779018"/>
            <a:ext cx="2599050" cy="2599050"/>
          </a:xfrm>
          <a:custGeom>
            <a:avLst/>
            <a:gdLst/>
            <a:ahLst/>
            <a:cxnLst/>
            <a:rect l="l" t="t" r="r" b="b"/>
            <a:pathLst>
              <a:path w="2599050" h="2599050">
                <a:moveTo>
                  <a:pt x="0" y="0"/>
                </a:moveTo>
                <a:lnTo>
                  <a:pt x="2599050" y="0"/>
                </a:lnTo>
                <a:lnTo>
                  <a:pt x="2599050" y="2599050"/>
                </a:lnTo>
                <a:lnTo>
                  <a:pt x="0" y="25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06174" y="1975026"/>
            <a:ext cx="2207033" cy="2207033"/>
          </a:xfrm>
          <a:custGeom>
            <a:avLst/>
            <a:gdLst/>
            <a:ahLst/>
            <a:cxnLst/>
            <a:rect l="l" t="t" r="r" b="b"/>
            <a:pathLst>
              <a:path w="2207033" h="2207033">
                <a:moveTo>
                  <a:pt x="0" y="0"/>
                </a:moveTo>
                <a:lnTo>
                  <a:pt x="2207032" y="0"/>
                </a:lnTo>
                <a:lnTo>
                  <a:pt x="2207032" y="2207033"/>
                </a:lnTo>
                <a:lnTo>
                  <a:pt x="0" y="22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78785" y="1779018"/>
            <a:ext cx="2599050" cy="2599050"/>
          </a:xfrm>
          <a:custGeom>
            <a:avLst/>
            <a:gdLst/>
            <a:ahLst/>
            <a:cxnLst/>
            <a:rect l="l" t="t" r="r" b="b"/>
            <a:pathLst>
              <a:path w="2599050" h="2599050">
                <a:moveTo>
                  <a:pt x="0" y="0"/>
                </a:moveTo>
                <a:lnTo>
                  <a:pt x="2599050" y="0"/>
                </a:lnTo>
                <a:lnTo>
                  <a:pt x="2599050" y="2599050"/>
                </a:lnTo>
                <a:lnTo>
                  <a:pt x="0" y="25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77073" y="1975026"/>
            <a:ext cx="2207033" cy="2207033"/>
          </a:xfrm>
          <a:custGeom>
            <a:avLst/>
            <a:gdLst/>
            <a:ahLst/>
            <a:cxnLst/>
            <a:rect l="l" t="t" r="r" b="b"/>
            <a:pathLst>
              <a:path w="2207033" h="2207033">
                <a:moveTo>
                  <a:pt x="0" y="0"/>
                </a:moveTo>
                <a:lnTo>
                  <a:pt x="2207033" y="0"/>
                </a:lnTo>
                <a:lnTo>
                  <a:pt x="2207033" y="2207033"/>
                </a:lnTo>
                <a:lnTo>
                  <a:pt x="0" y="22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20610" y="2089463"/>
            <a:ext cx="1978160" cy="1978160"/>
          </a:xfrm>
          <a:custGeom>
            <a:avLst/>
            <a:gdLst/>
            <a:ahLst/>
            <a:cxnLst/>
            <a:rect l="l" t="t" r="r" b="b"/>
            <a:pathLst>
              <a:path w="1978160" h="1978160">
                <a:moveTo>
                  <a:pt x="0" y="0"/>
                </a:moveTo>
                <a:lnTo>
                  <a:pt x="1978160" y="0"/>
                </a:lnTo>
                <a:lnTo>
                  <a:pt x="1978160" y="1978160"/>
                </a:lnTo>
                <a:lnTo>
                  <a:pt x="0" y="197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491510" y="2089463"/>
            <a:ext cx="1978160" cy="1978160"/>
          </a:xfrm>
          <a:custGeom>
            <a:avLst/>
            <a:gdLst/>
            <a:ahLst/>
            <a:cxnLst/>
            <a:rect l="l" t="t" r="r" b="b"/>
            <a:pathLst>
              <a:path w="1978160" h="1978160">
                <a:moveTo>
                  <a:pt x="0" y="0"/>
                </a:moveTo>
                <a:lnTo>
                  <a:pt x="1978160" y="0"/>
                </a:lnTo>
                <a:lnTo>
                  <a:pt x="1978160" y="1978160"/>
                </a:lnTo>
                <a:lnTo>
                  <a:pt x="0" y="197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82900" y="2586513"/>
            <a:ext cx="1253580" cy="984060"/>
          </a:xfrm>
          <a:custGeom>
            <a:avLst/>
            <a:gdLst/>
            <a:ahLst/>
            <a:cxnLst/>
            <a:rect l="l" t="t" r="r" b="b"/>
            <a:pathLst>
              <a:path w="1253580" h="984060">
                <a:moveTo>
                  <a:pt x="0" y="0"/>
                </a:moveTo>
                <a:lnTo>
                  <a:pt x="1253580" y="0"/>
                </a:lnTo>
                <a:lnTo>
                  <a:pt x="1253580" y="984060"/>
                </a:lnTo>
                <a:lnTo>
                  <a:pt x="0" y="984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12853800" y="2586513"/>
            <a:ext cx="1253580" cy="984060"/>
          </a:xfrm>
          <a:custGeom>
            <a:avLst/>
            <a:gdLst/>
            <a:ahLst/>
            <a:cxnLst/>
            <a:rect l="l" t="t" r="r" b="b"/>
            <a:pathLst>
              <a:path w="1253580" h="984060">
                <a:moveTo>
                  <a:pt x="0" y="984060"/>
                </a:moveTo>
                <a:lnTo>
                  <a:pt x="1253580" y="984060"/>
                </a:lnTo>
                <a:lnTo>
                  <a:pt x="1253580" y="0"/>
                </a:lnTo>
                <a:lnTo>
                  <a:pt x="0" y="0"/>
                </a:lnTo>
                <a:lnTo>
                  <a:pt x="0" y="98406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520999">
            <a:off x="12455024" y="-1230096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6"/>
                </a:lnTo>
                <a:lnTo>
                  <a:pt x="0" y="2176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01626" flipV="1">
            <a:off x="-440482" y="-1269646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501477" y="1019175"/>
            <a:ext cx="5285047" cy="68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GOALS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6607" y="6809529"/>
            <a:ext cx="6066165" cy="13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2203">
                <a:solidFill>
                  <a:srgbClr val="FFFFFF"/>
                </a:solidFill>
                <a:latin typeface="Poppins"/>
              </a:rPr>
              <a:t>Establish itself as the preferred platform for students and other entity inside the campus, seeking on-demand deliveries and errands.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47507" y="6564442"/>
            <a:ext cx="6066165" cy="10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2203">
                <a:solidFill>
                  <a:srgbClr val="FFFFFF"/>
                </a:solidFill>
                <a:latin typeface="Poppins"/>
              </a:rPr>
              <a:t>Facilitate a seamless connection between users who need deliveries/errands done and businesses that offer those services.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09072" y="4566360"/>
            <a:ext cx="5001235" cy="123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4148" spc="-124">
                <a:solidFill>
                  <a:srgbClr val="FFFFFF"/>
                </a:solidFill>
                <a:latin typeface="Poppins Bold"/>
              </a:rPr>
              <a:t>Become the Go-To Delivery Solution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77692" y="4566360"/>
            <a:ext cx="5001235" cy="123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4148" spc="-124">
                <a:solidFill>
                  <a:srgbClr val="FFFFFF"/>
                </a:solidFill>
                <a:latin typeface="Poppins Bold"/>
              </a:rPr>
              <a:t>Connect Users &amp; Businesses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16791"/>
            <a:ext cx="6539603" cy="6441509"/>
          </a:xfrm>
          <a:custGeom>
            <a:avLst/>
            <a:gdLst/>
            <a:ahLst/>
            <a:cxnLst/>
            <a:rect l="l" t="t" r="r" b="b"/>
            <a:pathLst>
              <a:path w="6539603" h="6441509">
                <a:moveTo>
                  <a:pt x="0" y="0"/>
                </a:moveTo>
                <a:lnTo>
                  <a:pt x="6539603" y="0"/>
                </a:lnTo>
                <a:lnTo>
                  <a:pt x="6539603" y="6441509"/>
                </a:lnTo>
                <a:lnTo>
                  <a:pt x="0" y="644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05423" y="4380075"/>
            <a:ext cx="2986157" cy="2986157"/>
          </a:xfrm>
          <a:custGeom>
            <a:avLst/>
            <a:gdLst/>
            <a:ahLst/>
            <a:cxnLst/>
            <a:rect l="l" t="t" r="r" b="b"/>
            <a:pathLst>
              <a:path w="2986157" h="2986157">
                <a:moveTo>
                  <a:pt x="0" y="0"/>
                </a:moveTo>
                <a:lnTo>
                  <a:pt x="2986157" y="0"/>
                </a:lnTo>
                <a:lnTo>
                  <a:pt x="2986157" y="2986157"/>
                </a:lnTo>
                <a:lnTo>
                  <a:pt x="0" y="298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30626" y="4605278"/>
            <a:ext cx="2535752" cy="2535752"/>
          </a:xfrm>
          <a:custGeom>
            <a:avLst/>
            <a:gdLst/>
            <a:ahLst/>
            <a:cxnLst/>
            <a:rect l="l" t="t" r="r" b="b"/>
            <a:pathLst>
              <a:path w="2535752" h="2535752">
                <a:moveTo>
                  <a:pt x="0" y="0"/>
                </a:moveTo>
                <a:lnTo>
                  <a:pt x="2535751" y="0"/>
                </a:lnTo>
                <a:lnTo>
                  <a:pt x="2535751" y="2535752"/>
                </a:lnTo>
                <a:lnTo>
                  <a:pt x="0" y="2535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62106" y="4736758"/>
            <a:ext cx="2272791" cy="2272791"/>
          </a:xfrm>
          <a:custGeom>
            <a:avLst/>
            <a:gdLst/>
            <a:ahLst/>
            <a:cxnLst/>
            <a:rect l="l" t="t" r="r" b="b"/>
            <a:pathLst>
              <a:path w="2272791" h="2272791">
                <a:moveTo>
                  <a:pt x="0" y="0"/>
                </a:moveTo>
                <a:lnTo>
                  <a:pt x="2272791" y="0"/>
                </a:lnTo>
                <a:lnTo>
                  <a:pt x="2272791" y="2272791"/>
                </a:lnTo>
                <a:lnTo>
                  <a:pt x="0" y="2272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79231" y="3253004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79231" y="4514549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79231" y="5873154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79231" y="7231759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74371" y="3348144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74371" y="4609689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74371" y="5968294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74371" y="7326899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29917" y="3403690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29917" y="4665235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529917" y="6023840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29917" y="7382445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241826" y="3609564"/>
            <a:ext cx="1127195" cy="1127195"/>
          </a:xfrm>
          <a:custGeom>
            <a:avLst/>
            <a:gdLst/>
            <a:ahLst/>
            <a:cxnLst/>
            <a:rect l="l" t="t" r="r" b="b"/>
            <a:pathLst>
              <a:path w="1127195" h="1127195">
                <a:moveTo>
                  <a:pt x="0" y="0"/>
                </a:moveTo>
                <a:lnTo>
                  <a:pt x="1127194" y="0"/>
                </a:lnTo>
                <a:lnTo>
                  <a:pt x="1127194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100269" y="3609564"/>
            <a:ext cx="1097606" cy="1127195"/>
          </a:xfrm>
          <a:custGeom>
            <a:avLst/>
            <a:gdLst/>
            <a:ahLst/>
            <a:cxnLst/>
            <a:rect l="l" t="t" r="r" b="b"/>
            <a:pathLst>
              <a:path w="1097606" h="1127195">
                <a:moveTo>
                  <a:pt x="0" y="0"/>
                </a:moveTo>
                <a:lnTo>
                  <a:pt x="1097606" y="0"/>
                </a:lnTo>
                <a:lnTo>
                  <a:pt x="1097606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717556" y="6263919"/>
            <a:ext cx="1328361" cy="954760"/>
          </a:xfrm>
          <a:custGeom>
            <a:avLst/>
            <a:gdLst/>
            <a:ahLst/>
            <a:cxnLst/>
            <a:rect l="l" t="t" r="r" b="b"/>
            <a:pathLst>
              <a:path w="1328361" h="954760">
                <a:moveTo>
                  <a:pt x="0" y="0"/>
                </a:moveTo>
                <a:lnTo>
                  <a:pt x="1328361" y="0"/>
                </a:lnTo>
                <a:lnTo>
                  <a:pt x="1328361" y="954759"/>
                </a:lnTo>
                <a:lnTo>
                  <a:pt x="0" y="9547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3360" y="6048633"/>
            <a:ext cx="1364551" cy="1385331"/>
          </a:xfrm>
          <a:custGeom>
            <a:avLst/>
            <a:gdLst/>
            <a:ahLst/>
            <a:cxnLst/>
            <a:rect l="l" t="t" r="r" b="b"/>
            <a:pathLst>
              <a:path w="1364551" h="1385331">
                <a:moveTo>
                  <a:pt x="0" y="0"/>
                </a:moveTo>
                <a:lnTo>
                  <a:pt x="1364552" y="0"/>
                </a:lnTo>
                <a:lnTo>
                  <a:pt x="1364552" y="1385331"/>
                </a:lnTo>
                <a:lnTo>
                  <a:pt x="0" y="13853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783308" y="7439182"/>
            <a:ext cx="1230060" cy="1248792"/>
          </a:xfrm>
          <a:custGeom>
            <a:avLst/>
            <a:gdLst/>
            <a:ahLst/>
            <a:cxnLst/>
            <a:rect l="l" t="t" r="r" b="b"/>
            <a:pathLst>
              <a:path w="1230060" h="1248792">
                <a:moveTo>
                  <a:pt x="0" y="0"/>
                </a:moveTo>
                <a:lnTo>
                  <a:pt x="1230060" y="0"/>
                </a:lnTo>
                <a:lnTo>
                  <a:pt x="1230060" y="1248792"/>
                </a:lnTo>
                <a:lnTo>
                  <a:pt x="0" y="12487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567867" y="5094055"/>
            <a:ext cx="1461269" cy="1461269"/>
          </a:xfrm>
          <a:custGeom>
            <a:avLst/>
            <a:gdLst/>
            <a:ahLst/>
            <a:cxnLst/>
            <a:rect l="l" t="t" r="r" b="b"/>
            <a:pathLst>
              <a:path w="1461269" h="1461269">
                <a:moveTo>
                  <a:pt x="0" y="0"/>
                </a:moveTo>
                <a:lnTo>
                  <a:pt x="1461269" y="0"/>
                </a:lnTo>
                <a:lnTo>
                  <a:pt x="1461269" y="1461269"/>
                </a:lnTo>
                <a:lnTo>
                  <a:pt x="0" y="14612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013368" y="1019175"/>
            <a:ext cx="8261264" cy="68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SCOPE OF THE 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34375" y="3848230"/>
            <a:ext cx="7424925" cy="26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</a:rPr>
              <a:t>This application only caters to Visayas State University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34375" y="5109775"/>
            <a:ext cx="7424925" cy="52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</a:rPr>
              <a:t>The application only connects the people, and does not administer the runner as an employee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34375" y="6442033"/>
            <a:ext cx="7424925" cy="52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</a:rPr>
              <a:t>Transactions are face to face, but can still be up to the user if they opted for a third party payment method.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34375" y="7826985"/>
            <a:ext cx="7424925" cy="26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</a:rPr>
              <a:t>User can deliver, or can post request.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34375" y="3387193"/>
            <a:ext cx="5887242" cy="38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489" spc="-74">
                <a:solidFill>
                  <a:srgbClr val="000000"/>
                </a:solidFill>
                <a:latin typeface="Poppins Bold"/>
              </a:rPr>
              <a:t>LIMITED ONLY TO VSU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34375" y="4648738"/>
            <a:ext cx="7294807" cy="38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489" spc="-74">
                <a:solidFill>
                  <a:srgbClr val="000000"/>
                </a:solidFill>
                <a:latin typeface="Poppins Bold"/>
              </a:rPr>
              <a:t>A GATEWAY OF CONNECTION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34375" y="5980996"/>
            <a:ext cx="5887242" cy="38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489" spc="-74">
                <a:solidFill>
                  <a:srgbClr val="000000"/>
                </a:solidFill>
                <a:latin typeface="Poppins Bold"/>
              </a:rPr>
              <a:t>F2F Transaction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34375" y="7365948"/>
            <a:ext cx="5887242" cy="38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489" spc="-74">
                <a:solidFill>
                  <a:srgbClr val="000000"/>
                </a:solidFill>
                <a:latin typeface="Poppins Bold"/>
              </a:rPr>
              <a:t>Two way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86457" y="6153846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7" y="0"/>
                </a:lnTo>
                <a:lnTo>
                  <a:pt x="2270917" y="2270916"/>
                </a:lnTo>
                <a:lnTo>
                  <a:pt x="0" y="227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01733" y="3396427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6" y="0"/>
                </a:lnTo>
                <a:lnTo>
                  <a:pt x="2270916" y="2270917"/>
                </a:lnTo>
                <a:lnTo>
                  <a:pt x="0" y="227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57720" y="6325108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995" y="3567690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57708" y="6425096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6"/>
                </a:lnTo>
                <a:lnTo>
                  <a:pt x="0" y="1728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72983" y="3667678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5"/>
                </a:lnTo>
                <a:lnTo>
                  <a:pt x="0" y="172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86457" y="3396427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7" y="0"/>
                </a:lnTo>
                <a:lnTo>
                  <a:pt x="2270917" y="2270917"/>
                </a:lnTo>
                <a:lnTo>
                  <a:pt x="0" y="227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52674" y="6146588"/>
            <a:ext cx="2278174" cy="2278174"/>
          </a:xfrm>
          <a:custGeom>
            <a:avLst/>
            <a:gdLst/>
            <a:ahLst/>
            <a:cxnLst/>
            <a:rect l="l" t="t" r="r" b="b"/>
            <a:pathLst>
              <a:path w="2278174" h="2278174">
                <a:moveTo>
                  <a:pt x="0" y="0"/>
                </a:moveTo>
                <a:lnTo>
                  <a:pt x="2278174" y="0"/>
                </a:lnTo>
                <a:lnTo>
                  <a:pt x="2278174" y="2278174"/>
                </a:lnTo>
                <a:lnTo>
                  <a:pt x="0" y="2278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57720" y="3567690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24484" y="6318398"/>
            <a:ext cx="1934555" cy="1934555"/>
          </a:xfrm>
          <a:custGeom>
            <a:avLst/>
            <a:gdLst/>
            <a:ahLst/>
            <a:cxnLst/>
            <a:rect l="l" t="t" r="r" b="b"/>
            <a:pathLst>
              <a:path w="1934555" h="1934555">
                <a:moveTo>
                  <a:pt x="0" y="0"/>
                </a:moveTo>
                <a:lnTo>
                  <a:pt x="1934555" y="0"/>
                </a:lnTo>
                <a:lnTo>
                  <a:pt x="1934555" y="1934555"/>
                </a:lnTo>
                <a:lnTo>
                  <a:pt x="0" y="1934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57708" y="3667678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5"/>
                </a:lnTo>
                <a:lnTo>
                  <a:pt x="0" y="1728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24792" y="6418706"/>
            <a:ext cx="1733939" cy="1733939"/>
          </a:xfrm>
          <a:custGeom>
            <a:avLst/>
            <a:gdLst/>
            <a:ahLst/>
            <a:cxnLst/>
            <a:rect l="l" t="t" r="r" b="b"/>
            <a:pathLst>
              <a:path w="1733939" h="1733939">
                <a:moveTo>
                  <a:pt x="0" y="0"/>
                </a:moveTo>
                <a:lnTo>
                  <a:pt x="1733939" y="0"/>
                </a:lnTo>
                <a:lnTo>
                  <a:pt x="1733939" y="1733939"/>
                </a:lnTo>
                <a:lnTo>
                  <a:pt x="0" y="173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251388" y="6798908"/>
            <a:ext cx="941056" cy="944598"/>
          </a:xfrm>
          <a:custGeom>
            <a:avLst/>
            <a:gdLst/>
            <a:ahLst/>
            <a:cxnLst/>
            <a:rect l="l" t="t" r="r" b="b"/>
            <a:pathLst>
              <a:path w="941056" h="944598">
                <a:moveTo>
                  <a:pt x="0" y="0"/>
                </a:moveTo>
                <a:lnTo>
                  <a:pt x="941056" y="0"/>
                </a:lnTo>
                <a:lnTo>
                  <a:pt x="941056" y="944598"/>
                </a:lnTo>
                <a:lnTo>
                  <a:pt x="0" y="9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7173253" y="3940477"/>
            <a:ext cx="1121625" cy="1179107"/>
          </a:xfrm>
          <a:custGeom>
            <a:avLst/>
            <a:gdLst/>
            <a:ahLst/>
            <a:cxnLst/>
            <a:rect l="l" t="t" r="r" b="b"/>
            <a:pathLst>
              <a:path w="1121625" h="1179107">
                <a:moveTo>
                  <a:pt x="0" y="0"/>
                </a:moveTo>
                <a:lnTo>
                  <a:pt x="1121625" y="0"/>
                </a:lnTo>
                <a:lnTo>
                  <a:pt x="1121625" y="1179107"/>
                </a:lnTo>
                <a:lnTo>
                  <a:pt x="0" y="1179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762249" y="4045533"/>
            <a:ext cx="1127684" cy="803475"/>
          </a:xfrm>
          <a:custGeom>
            <a:avLst/>
            <a:gdLst/>
            <a:ahLst/>
            <a:cxnLst/>
            <a:rect l="l" t="t" r="r" b="b"/>
            <a:pathLst>
              <a:path w="1127684" h="803475">
                <a:moveTo>
                  <a:pt x="0" y="0"/>
                </a:moveTo>
                <a:lnTo>
                  <a:pt x="1127684" y="0"/>
                </a:lnTo>
                <a:lnTo>
                  <a:pt x="1127684" y="803475"/>
                </a:lnTo>
                <a:lnTo>
                  <a:pt x="0" y="8034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762249" y="6619082"/>
            <a:ext cx="1396787" cy="1304250"/>
          </a:xfrm>
          <a:custGeom>
            <a:avLst/>
            <a:gdLst/>
            <a:ahLst/>
            <a:cxnLst/>
            <a:rect l="l" t="t" r="r" b="b"/>
            <a:pathLst>
              <a:path w="1396787" h="1304250">
                <a:moveTo>
                  <a:pt x="0" y="0"/>
                </a:moveTo>
                <a:lnTo>
                  <a:pt x="1396787" y="0"/>
                </a:lnTo>
                <a:lnTo>
                  <a:pt x="1396787" y="1304250"/>
                </a:lnTo>
                <a:lnTo>
                  <a:pt x="0" y="1304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937863" y="1009650"/>
            <a:ext cx="6412273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Functional Requirements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21602" y="4377021"/>
            <a:ext cx="5237698" cy="8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Customers can post delivery/errand requests with details like location and items. and also take up request to deliver.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148329"/>
            <a:ext cx="5237698" cy="56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User registration, login, and profile management for Customers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55094" y="6894032"/>
            <a:ext cx="5254438" cy="113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756">
                <a:solidFill>
                  <a:srgbClr val="000000"/>
                </a:solidFill>
                <a:latin typeface="Poppins"/>
              </a:rPr>
              <a:t>Maintain a user history section where customers can easily track past deliveries/errands, repost previous requested items.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898818"/>
            <a:ext cx="5237698" cy="56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Generate reports on delivery/errand volumes, and  user activity.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1602" y="3386902"/>
            <a:ext cx="5082607" cy="80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25" spc="-81">
                <a:solidFill>
                  <a:srgbClr val="000000"/>
                </a:solidFill>
                <a:latin typeface="Poppins Bold"/>
              </a:rPr>
              <a:t>Delivery &amp; Errand Management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69705" y="3520975"/>
            <a:ext cx="4396693" cy="41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725" spc="-81">
                <a:solidFill>
                  <a:srgbClr val="000000"/>
                </a:solidFill>
                <a:latin typeface="Poppins Bold"/>
              </a:rPr>
              <a:t>User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55094" y="6242249"/>
            <a:ext cx="5098851" cy="42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733" spc="-82">
                <a:solidFill>
                  <a:srgbClr val="000000"/>
                </a:solidFill>
                <a:latin typeface="Poppins Bold"/>
              </a:rPr>
              <a:t>Order History &amp; Tracking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3791" y="6302405"/>
            <a:ext cx="508260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725" spc="-81" dirty="0">
                <a:solidFill>
                  <a:srgbClr val="000000"/>
                </a:solidFill>
                <a:latin typeface="Poppins Bold"/>
              </a:rPr>
              <a:t>Reporting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72332" y="1009650"/>
            <a:ext cx="7143336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System Requirements</a:t>
            </a:r>
          </a:p>
        </p:txBody>
      </p:sp>
      <p:sp>
        <p:nvSpPr>
          <p:cNvPr id="5" name="Freeform 5"/>
          <p:cNvSpPr/>
          <p:nvPr/>
        </p:nvSpPr>
        <p:spPr>
          <a:xfrm rot="1812047">
            <a:off x="6283112" y="2804300"/>
            <a:ext cx="5721775" cy="6483598"/>
          </a:xfrm>
          <a:custGeom>
            <a:avLst/>
            <a:gdLst/>
            <a:ahLst/>
            <a:cxnLst/>
            <a:rect l="l" t="t" r="r" b="b"/>
            <a:pathLst>
              <a:path w="5721775" h="6483598">
                <a:moveTo>
                  <a:pt x="0" y="0"/>
                </a:moveTo>
                <a:lnTo>
                  <a:pt x="5721776" y="0"/>
                </a:lnTo>
                <a:lnTo>
                  <a:pt x="5721776" y="6483599"/>
                </a:lnTo>
                <a:lnTo>
                  <a:pt x="0" y="6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72142" y="339914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0"/>
                </a:lnTo>
                <a:lnTo>
                  <a:pt x="0" y="822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79819" y="7897397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04735" y="339914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0"/>
                </a:lnTo>
                <a:lnTo>
                  <a:pt x="0" y="82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85685" y="786882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70202" y="5456900"/>
            <a:ext cx="1266999" cy="1140299"/>
          </a:xfrm>
          <a:custGeom>
            <a:avLst/>
            <a:gdLst/>
            <a:ahLst/>
            <a:cxnLst/>
            <a:rect l="l" t="t" r="r" b="b"/>
            <a:pathLst>
              <a:path w="1266999" h="1140299">
                <a:moveTo>
                  <a:pt x="0" y="0"/>
                </a:moveTo>
                <a:lnTo>
                  <a:pt x="1266999" y="0"/>
                </a:lnTo>
                <a:lnTo>
                  <a:pt x="1266999" y="1140299"/>
                </a:lnTo>
                <a:lnTo>
                  <a:pt x="0" y="1140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598300" y="3781707"/>
            <a:ext cx="5446574" cy="169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Let the user post a request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Let the user take up delivery/errands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Allows the user to cancel the request if it has not been processed.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 the user to edit requests in a limited stage of the delivery process.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8300" y="8299013"/>
            <a:ext cx="5446574" cy="113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Let the user view all the recent request made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Let the user view all the recent deliveries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Allows the user to repost cancelled or accepted previous request.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99013"/>
            <a:ext cx="5446574" cy="141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Allows the user to view the total request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Allows the user to view the total delivered request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>
                <a:solidFill>
                  <a:srgbClr val="000000"/>
                </a:solidFill>
                <a:latin typeface="Poppins"/>
              </a:rPr>
              <a:t>Allows the user to view all the completed transaction.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781707"/>
            <a:ext cx="5446574" cy="175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 dirty="0">
                <a:solidFill>
                  <a:srgbClr val="000000"/>
                </a:solidFill>
                <a:latin typeface="Poppins"/>
              </a:rPr>
              <a:t>Enables the user to register an account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 dirty="0">
                <a:solidFill>
                  <a:srgbClr val="000000"/>
                </a:solidFill>
                <a:latin typeface="Poppins"/>
              </a:rPr>
              <a:t>Allows the user to update account information such as user info and profile picture.</a:t>
            </a:r>
          </a:p>
          <a:p>
            <a:pPr marL="378123" lvl="1" indent="-189062" algn="just">
              <a:lnSpc>
                <a:spcPts val="2276"/>
              </a:lnSpc>
              <a:buFont typeface="Arial"/>
              <a:buChar char="•"/>
            </a:pPr>
            <a:r>
              <a:rPr lang="en-US" sz="1751" dirty="0">
                <a:solidFill>
                  <a:srgbClr val="000000"/>
                </a:solidFill>
                <a:latin typeface="Poppins"/>
              </a:rPr>
              <a:t>Allows the user to recover forgotten password through email OTP confirmation.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98300" y="3265059"/>
            <a:ext cx="5839385" cy="37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-72">
                <a:solidFill>
                  <a:srgbClr val="000000"/>
                </a:solidFill>
                <a:latin typeface="Poppins Bold"/>
              </a:rPr>
              <a:t>Delivery &amp; Errand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98300" y="7782364"/>
            <a:ext cx="5839385" cy="37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-72">
                <a:solidFill>
                  <a:srgbClr val="000000"/>
                </a:solidFill>
                <a:latin typeface="Poppins Bold"/>
              </a:rPr>
              <a:t>Order History &amp; Tracking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806866"/>
            <a:ext cx="5446574" cy="3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9"/>
              </a:lnSpc>
            </a:pPr>
            <a:r>
              <a:rPr lang="en-US" sz="2238" spc="-67">
                <a:solidFill>
                  <a:srgbClr val="000000"/>
                </a:solidFill>
                <a:latin typeface="Poppins Bold"/>
              </a:rPr>
              <a:t>Reporting </a:t>
            </a:r>
            <a:endParaRPr lang="en-US" sz="2238" spc="-67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35641" y="3309691"/>
            <a:ext cx="4939632" cy="37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11"/>
              </a:lnSpc>
            </a:pPr>
            <a:r>
              <a:rPr lang="en-US" sz="2400" spc="-72">
                <a:solidFill>
                  <a:srgbClr val="000000"/>
                </a:solidFill>
                <a:latin typeface="Poppins Bold"/>
              </a:rPr>
              <a:t>User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5202" y="165754"/>
            <a:ext cx="15065608" cy="9719800"/>
          </a:xfrm>
          <a:custGeom>
            <a:avLst/>
            <a:gdLst/>
            <a:ahLst/>
            <a:cxnLst/>
            <a:rect l="l" t="t" r="r" b="b"/>
            <a:pathLst>
              <a:path w="15065608" h="9719800">
                <a:moveTo>
                  <a:pt x="0" y="0"/>
                </a:moveTo>
                <a:lnTo>
                  <a:pt x="15065607" y="0"/>
                </a:lnTo>
                <a:lnTo>
                  <a:pt x="15065607" y="9719800"/>
                </a:lnTo>
                <a:lnTo>
                  <a:pt x="0" y="971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2" b="-7698"/>
            </a:stretch>
          </a:blipFill>
        </p:spPr>
      </p:sp>
      <p:sp>
        <p:nvSpPr>
          <p:cNvPr id="3" name="Freeform 3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</vt:lpstr>
      <vt:lpstr>Arial</vt:lpstr>
      <vt:lpstr>Calibri</vt:lpstr>
      <vt:lpstr>Poppins Semi-Bold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Teal Modern Professional HR Performance Management Presentation</dc:title>
  <cp:lastModifiedBy>Francis Mark Baguion</cp:lastModifiedBy>
  <cp:revision>2</cp:revision>
  <dcterms:created xsi:type="dcterms:W3CDTF">2006-08-16T00:00:00Z</dcterms:created>
  <dcterms:modified xsi:type="dcterms:W3CDTF">2024-05-08T05:28:17Z</dcterms:modified>
  <dc:identifier>DAGEkG08BIM</dc:identifier>
</cp:coreProperties>
</file>